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311" r:id="rId3"/>
    <p:sldId id="319" r:id="rId4"/>
    <p:sldId id="321" r:id="rId5"/>
    <p:sldId id="330" r:id="rId6"/>
    <p:sldId id="337" r:id="rId7"/>
    <p:sldId id="339" r:id="rId8"/>
    <p:sldId id="349" r:id="rId9"/>
    <p:sldId id="326" r:id="rId10"/>
    <p:sldId id="351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8" autoAdjust="0"/>
    <p:restoredTop sz="94660"/>
  </p:normalViewPr>
  <p:slideViewPr>
    <p:cSldViewPr>
      <p:cViewPr varScale="1">
        <p:scale>
          <a:sx n="70" d="100"/>
          <a:sy n="70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9274F-4FAC-4F9E-8EA9-4E8FF378D69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0F3B851-74B9-42EB-ADAF-E86EBFFE040A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60 - 70 мм</a:t>
          </a:r>
          <a:endParaRPr lang="ru-RU" dirty="0"/>
        </a:p>
      </dgm:t>
    </dgm:pt>
    <dgm:pt modelId="{129DE45F-D4DD-4E96-9BF3-94EECFCEC0C3}" type="parTrans" cxnId="{A95B3666-8079-4DE5-B409-CEBFB618E819}">
      <dgm:prSet/>
      <dgm:spPr/>
      <dgm:t>
        <a:bodyPr/>
        <a:lstStyle/>
        <a:p>
          <a:endParaRPr lang="ru-RU"/>
        </a:p>
      </dgm:t>
    </dgm:pt>
    <dgm:pt modelId="{2DAE93CD-F7BA-476A-B84A-B10BD2607448}" type="sibTrans" cxnId="{A95B3666-8079-4DE5-B409-CEBFB618E819}">
      <dgm:prSet/>
      <dgm:spPr/>
      <dgm:t>
        <a:bodyPr/>
        <a:lstStyle/>
        <a:p>
          <a:endParaRPr lang="ru-RU"/>
        </a:p>
      </dgm:t>
    </dgm:pt>
    <dgm:pt modelId="{FD845223-FD46-4E26-9B00-9DA42F2E83C7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– 9 мм</a:t>
          </a:r>
          <a:endParaRPr lang="ru-RU" dirty="0"/>
        </a:p>
      </dgm:t>
    </dgm:pt>
    <dgm:pt modelId="{B67537AE-A808-4EB8-8A2D-6B053605C245}" type="parTrans" cxnId="{1396EAF1-B8B2-42DB-BC08-0F87B5EA4634}">
      <dgm:prSet/>
      <dgm:spPr/>
      <dgm:t>
        <a:bodyPr/>
        <a:lstStyle/>
        <a:p>
          <a:endParaRPr lang="ru-RU"/>
        </a:p>
      </dgm:t>
    </dgm:pt>
    <dgm:pt modelId="{8967562D-4028-4EF0-B4B5-A08D8A737D8A}" type="sibTrans" cxnId="{1396EAF1-B8B2-42DB-BC08-0F87B5EA4634}">
      <dgm:prSet/>
      <dgm:spPr/>
      <dgm:t>
        <a:bodyPr/>
        <a:lstStyle/>
        <a:p>
          <a:endParaRPr lang="ru-RU"/>
        </a:p>
      </dgm:t>
    </dgm:pt>
    <dgm:pt modelId="{9CA6484D-95B4-481E-8BA0-9669E926196C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Бірнеше сантиметр</a:t>
          </a:r>
          <a:endParaRPr lang="ru-RU" dirty="0"/>
        </a:p>
      </dgm:t>
    </dgm:pt>
    <dgm:pt modelId="{8B44D71E-F457-47D8-892D-13A422407C13}" type="parTrans" cxnId="{142B1DF7-CB7F-441B-8060-473549B30101}">
      <dgm:prSet/>
      <dgm:spPr/>
      <dgm:t>
        <a:bodyPr/>
        <a:lstStyle/>
        <a:p>
          <a:endParaRPr lang="ru-RU"/>
        </a:p>
      </dgm:t>
    </dgm:pt>
    <dgm:pt modelId="{08FF421B-9114-47A9-82B4-8E7D777C255D}" type="sibTrans" cxnId="{142B1DF7-CB7F-441B-8060-473549B30101}">
      <dgm:prSet/>
      <dgm:spPr/>
      <dgm:t>
        <a:bodyPr/>
        <a:lstStyle/>
        <a:p>
          <a:endParaRPr lang="ru-RU"/>
        </a:p>
      </dgm:t>
    </dgm:pt>
    <dgm:pt modelId="{E5A5188E-273B-4D1B-9B8C-4078512495B3}" type="pres">
      <dgm:prSet presAssocID="{1809274F-4FAC-4F9E-8EA9-4E8FF378D6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C7BBC9-8738-4106-A934-DA7E53E7E68D}" type="pres">
      <dgm:prSet presAssocID="{E0F3B851-74B9-42EB-ADAF-E86EBFFE040A}" presName="composite" presStyleCnt="0"/>
      <dgm:spPr/>
    </dgm:pt>
    <dgm:pt modelId="{1924CFB5-75C2-4F83-920C-1924A98C644F}" type="pres">
      <dgm:prSet presAssocID="{E0F3B851-74B9-42EB-ADAF-E86EBFFE040A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B9FDF8D-4962-4425-80E8-AC22935C12C7}" type="pres">
      <dgm:prSet presAssocID="{E0F3B851-74B9-42EB-ADAF-E86EBFFE040A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B8BF-B9DB-43F4-AD8B-BFCE90B1AC49}" type="pres">
      <dgm:prSet presAssocID="{2DAE93CD-F7BA-476A-B84A-B10BD2607448}" presName="sibTrans" presStyleCnt="0"/>
      <dgm:spPr/>
    </dgm:pt>
    <dgm:pt modelId="{260BB705-E149-4124-8063-6ADA5D8339D0}" type="pres">
      <dgm:prSet presAssocID="{FD845223-FD46-4E26-9B00-9DA42F2E83C7}" presName="composite" presStyleCnt="0"/>
      <dgm:spPr/>
    </dgm:pt>
    <dgm:pt modelId="{CA64159C-C9DD-4160-883E-DCD566F35309}" type="pres">
      <dgm:prSet presAssocID="{FD845223-FD46-4E26-9B00-9DA42F2E83C7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125F496-EAAA-4AD1-B24C-FD0CCDB620C3}" type="pres">
      <dgm:prSet presAssocID="{FD845223-FD46-4E26-9B00-9DA42F2E83C7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CE606-A51B-4628-B17B-83B14B5464DA}" type="pres">
      <dgm:prSet presAssocID="{8967562D-4028-4EF0-B4B5-A08D8A737D8A}" presName="sibTrans" presStyleCnt="0"/>
      <dgm:spPr/>
    </dgm:pt>
    <dgm:pt modelId="{62FE57E9-D212-40D6-BFE2-E4D689D7241E}" type="pres">
      <dgm:prSet presAssocID="{9CA6484D-95B4-481E-8BA0-9669E926196C}" presName="composite" presStyleCnt="0"/>
      <dgm:spPr/>
    </dgm:pt>
    <dgm:pt modelId="{F89F3F93-8402-40B5-A954-930CC85C8DDE}" type="pres">
      <dgm:prSet presAssocID="{9CA6484D-95B4-481E-8BA0-9669E926196C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4829C8C6-CA43-4175-9F2A-DFEA8BE353AB}" type="pres">
      <dgm:prSet presAssocID="{9CA6484D-95B4-481E-8BA0-9669E926196C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741F0-B116-47BC-B8F9-C32B7028E5AA}" type="presOf" srcId="{E0F3B851-74B9-42EB-ADAF-E86EBFFE040A}" destId="{CB9FDF8D-4962-4425-80E8-AC22935C12C7}" srcOrd="0" destOrd="0" presId="urn:microsoft.com/office/officeart/2008/layout/BendingPictureCaptionList"/>
    <dgm:cxn modelId="{A95B3666-8079-4DE5-B409-CEBFB618E819}" srcId="{1809274F-4FAC-4F9E-8EA9-4E8FF378D693}" destId="{E0F3B851-74B9-42EB-ADAF-E86EBFFE040A}" srcOrd="0" destOrd="0" parTransId="{129DE45F-D4DD-4E96-9BF3-94EECFCEC0C3}" sibTransId="{2DAE93CD-F7BA-476A-B84A-B10BD2607448}"/>
    <dgm:cxn modelId="{142B1DF7-CB7F-441B-8060-473549B30101}" srcId="{1809274F-4FAC-4F9E-8EA9-4E8FF378D693}" destId="{9CA6484D-95B4-481E-8BA0-9669E926196C}" srcOrd="2" destOrd="0" parTransId="{8B44D71E-F457-47D8-892D-13A422407C13}" sibTransId="{08FF421B-9114-47A9-82B4-8E7D777C255D}"/>
    <dgm:cxn modelId="{1396EAF1-B8B2-42DB-BC08-0F87B5EA4634}" srcId="{1809274F-4FAC-4F9E-8EA9-4E8FF378D693}" destId="{FD845223-FD46-4E26-9B00-9DA42F2E83C7}" srcOrd="1" destOrd="0" parTransId="{B67537AE-A808-4EB8-8A2D-6B053605C245}" sibTransId="{8967562D-4028-4EF0-B4B5-A08D8A737D8A}"/>
    <dgm:cxn modelId="{5F7610CA-823B-4152-AB43-DFAAC64FE880}" type="presOf" srcId="{1809274F-4FAC-4F9E-8EA9-4E8FF378D693}" destId="{E5A5188E-273B-4D1B-9B8C-4078512495B3}" srcOrd="0" destOrd="0" presId="urn:microsoft.com/office/officeart/2008/layout/BendingPictureCaptionList"/>
    <dgm:cxn modelId="{3A89615A-AED7-4BF2-8082-87DD455BAAEE}" type="presOf" srcId="{9CA6484D-95B4-481E-8BA0-9669E926196C}" destId="{4829C8C6-CA43-4175-9F2A-DFEA8BE353AB}" srcOrd="0" destOrd="0" presId="urn:microsoft.com/office/officeart/2008/layout/BendingPictureCaptionList"/>
    <dgm:cxn modelId="{D3D754F7-16E9-4437-BD25-F547FD31F29D}" type="presOf" srcId="{FD845223-FD46-4E26-9B00-9DA42F2E83C7}" destId="{4125F496-EAAA-4AD1-B24C-FD0CCDB620C3}" srcOrd="0" destOrd="0" presId="urn:microsoft.com/office/officeart/2008/layout/BendingPictureCaptionList"/>
    <dgm:cxn modelId="{5763BB6D-F42D-4395-8C90-61AD79F285F2}" type="presParOf" srcId="{E5A5188E-273B-4D1B-9B8C-4078512495B3}" destId="{36C7BBC9-8738-4106-A934-DA7E53E7E68D}" srcOrd="0" destOrd="0" presId="urn:microsoft.com/office/officeart/2008/layout/BendingPictureCaptionList"/>
    <dgm:cxn modelId="{6DFDD68A-4F33-4965-9879-64E47986E233}" type="presParOf" srcId="{36C7BBC9-8738-4106-A934-DA7E53E7E68D}" destId="{1924CFB5-75C2-4F83-920C-1924A98C644F}" srcOrd="0" destOrd="0" presId="urn:microsoft.com/office/officeart/2008/layout/BendingPictureCaptionList"/>
    <dgm:cxn modelId="{0BB13DA9-DD76-413C-82FB-3DF942A39A38}" type="presParOf" srcId="{36C7BBC9-8738-4106-A934-DA7E53E7E68D}" destId="{CB9FDF8D-4962-4425-80E8-AC22935C12C7}" srcOrd="1" destOrd="0" presId="urn:microsoft.com/office/officeart/2008/layout/BendingPictureCaptionList"/>
    <dgm:cxn modelId="{91217498-824E-4827-8629-D7F4F1A8336F}" type="presParOf" srcId="{E5A5188E-273B-4D1B-9B8C-4078512495B3}" destId="{DFAEB8BF-B9DB-43F4-AD8B-BFCE90B1AC49}" srcOrd="1" destOrd="0" presId="urn:microsoft.com/office/officeart/2008/layout/BendingPictureCaptionList"/>
    <dgm:cxn modelId="{2BC22781-AD53-4D00-944C-F5A6F25B8E05}" type="presParOf" srcId="{E5A5188E-273B-4D1B-9B8C-4078512495B3}" destId="{260BB705-E149-4124-8063-6ADA5D8339D0}" srcOrd="2" destOrd="0" presId="urn:microsoft.com/office/officeart/2008/layout/BendingPictureCaptionList"/>
    <dgm:cxn modelId="{33BC5771-E6B9-44F5-9330-1A7619AA3855}" type="presParOf" srcId="{260BB705-E149-4124-8063-6ADA5D8339D0}" destId="{CA64159C-C9DD-4160-883E-DCD566F35309}" srcOrd="0" destOrd="0" presId="urn:microsoft.com/office/officeart/2008/layout/BendingPictureCaptionList"/>
    <dgm:cxn modelId="{A8AD4A3E-9851-4B8E-AD87-56CCA463AC26}" type="presParOf" srcId="{260BB705-E149-4124-8063-6ADA5D8339D0}" destId="{4125F496-EAAA-4AD1-B24C-FD0CCDB620C3}" srcOrd="1" destOrd="0" presId="urn:microsoft.com/office/officeart/2008/layout/BendingPictureCaptionList"/>
    <dgm:cxn modelId="{CC8C8861-73D8-4AA3-A5A6-C8A29FB5A55B}" type="presParOf" srcId="{E5A5188E-273B-4D1B-9B8C-4078512495B3}" destId="{F80CE606-A51B-4628-B17B-83B14B5464DA}" srcOrd="3" destOrd="0" presId="urn:microsoft.com/office/officeart/2008/layout/BendingPictureCaptionList"/>
    <dgm:cxn modelId="{382A4C88-6E38-468E-8D4C-50CC07F8493B}" type="presParOf" srcId="{E5A5188E-273B-4D1B-9B8C-4078512495B3}" destId="{62FE57E9-D212-40D6-BFE2-E4D689D7241E}" srcOrd="4" destOrd="0" presId="urn:microsoft.com/office/officeart/2008/layout/BendingPictureCaptionList"/>
    <dgm:cxn modelId="{EECE8E3F-2DFA-4EF7-9826-CD70FBE9F93B}" type="presParOf" srcId="{62FE57E9-D212-40D6-BFE2-E4D689D7241E}" destId="{F89F3F93-8402-40B5-A954-930CC85C8DDE}" srcOrd="0" destOrd="0" presId="urn:microsoft.com/office/officeart/2008/layout/BendingPictureCaptionList"/>
    <dgm:cxn modelId="{DB42746F-5640-491C-A848-63FD0547ABF7}" type="presParOf" srcId="{62FE57E9-D212-40D6-BFE2-E4D689D7241E}" destId="{4829C8C6-CA43-4175-9F2A-DFEA8BE353A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D6A99-0EE1-4C56-A6F4-B1D9540098CA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B32EA-21EE-4C4C-869A-3E3CB0FA8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Хромосома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B32EA-21EE-4C4C-869A-3E3CB0FA8E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5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2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4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101C9-F05F-4FD5-9084-C2250FF20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927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3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0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8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2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2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3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7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0F91-BA2D-4E4B-BEAF-705B0150483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3E92-7CF3-4BE8-9A6E-728FF754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7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073.help-rus-student.ru/pictures_fail/077_1.htm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88640"/>
            <a:ext cx="3014663" cy="714375"/>
          </a:xfrm>
        </p:spPr>
        <p:txBody>
          <a:bodyPr/>
          <a:lstStyle/>
          <a:p>
            <a:r>
              <a:rPr lang="kk-KZ" altLang="ru-RU" sz="4050" b="1" dirty="0">
                <a:latin typeface="Times New Roman" pitchFamily="18" charset="0"/>
                <a:cs typeface="Times New Roman" pitchFamily="18" charset="0"/>
              </a:rPr>
              <a:t>Ұрықтану</a:t>
            </a:r>
            <a:endParaRPr lang="ru-RU" altLang="ru-RU" sz="4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052736"/>
            <a:ext cx="7169435" cy="534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42477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ollection.edu.yar.ru/dlrstore/353d3006-3b6c-482d-8e3b-c6249c96f1d9/images/dr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40768"/>
            <a:ext cx="866983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5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znate.ru/pars_docs/refs/178/177849/177849_html_m14b500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5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46857"/>
            <a:ext cx="8229600" cy="71784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kk-KZ" dirty="0" smtClean="0"/>
              <a:t>Морула (тұт ағашы)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" y="1182452"/>
            <a:ext cx="8229600" cy="820688"/>
          </a:xfrm>
        </p:spPr>
        <p:txBody>
          <a:bodyPr>
            <a:normAutofit fontScale="77500" lnSpcReduction="20000"/>
          </a:bodyPr>
          <a:lstStyle/>
          <a:p>
            <a:r>
              <a:rPr lang="kk-KZ" dirty="0"/>
              <a:t>Б</a:t>
            </a:r>
            <a:r>
              <a:rPr lang="kk-KZ" dirty="0" smtClean="0"/>
              <a:t>ластомерлер </a:t>
            </a:r>
            <a:r>
              <a:rPr lang="en-US" dirty="0" smtClean="0"/>
              <a:t>&gt;</a:t>
            </a:r>
            <a:r>
              <a:rPr lang="kk-KZ" dirty="0"/>
              <a:t>10</a:t>
            </a:r>
            <a:r>
              <a:rPr lang="en-US" dirty="0" smtClean="0"/>
              <a:t> </a:t>
            </a:r>
            <a:r>
              <a:rPr lang="kk-KZ" dirty="0" smtClean="0"/>
              <a:t>- «Морула»</a:t>
            </a:r>
          </a:p>
          <a:p>
            <a:r>
              <a:rPr lang="kk-KZ" dirty="0" smtClean="0"/>
              <a:t>4-ші күнде пайда болады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55" y="2030549"/>
            <a:ext cx="8298926" cy="4453483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635896" y="5877272"/>
            <a:ext cx="1368152" cy="606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8594" y="6326775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Сұйықтық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9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63917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. 3. Иммиграция — А и деламинация — Б (схема): 1 — эктодерма; 2 — энтодермальные клетки; 3 — энтодерма; 4 — бластоцель; 5 — гастроцель. Гаструляция.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80400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8313" y="5362575"/>
            <a:ext cx="842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Иммиграция — А и деламинация — Б (схема): 1 — эктодерма; 2 — энтодермальные клетки; 3 — энтодерма; 4 — бластоцель; 5 — гастроцель.</a:t>
            </a:r>
          </a:p>
        </p:txBody>
      </p:sp>
    </p:spTree>
    <p:extLst>
      <p:ext uri="{BB962C8B-B14F-4D97-AF65-F5344CB8AC3E}">
        <p14:creationId xmlns:p14="http://schemas.microsoft.com/office/powerpoint/2010/main" val="28509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Рис. 1. Инвагинация (схема): А — стадия бластулы; Б — промежуточная стадия; В — стадия гаструлы; 1 — стенка зародыша; 2 — бластоцель; 3 — эктодерма; 4 — энтодерма; 5 — начало впячивания; 6 — гастроцель; 7 — бластопор. Гаструляция.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804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11188" y="4697413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Инвагинация (схема): А — бластула стадиясы; Б — аралық стадиясы; В — гаструла стадиясы; 1 — ұрық қабырғасы; 2 — бластоцель; 3 — эктодерма; 4 — энтодерма; 5 — иілудің бастапқы кезі; 6 — гастроцель; 7 — бластопор. </a:t>
            </a:r>
          </a:p>
        </p:txBody>
      </p:sp>
    </p:spTree>
    <p:extLst>
      <p:ext uri="{BB962C8B-B14F-4D97-AF65-F5344CB8AC3E}">
        <p14:creationId xmlns:p14="http://schemas.microsoft.com/office/powerpoint/2010/main" val="13503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mtClean="0"/>
              <a:t>Деламинация нәтижесінде:</a:t>
            </a:r>
            <a:endParaRPr lang="ru-RU" smtClean="0"/>
          </a:p>
        </p:txBody>
      </p:sp>
      <p:pic>
        <p:nvPicPr>
          <p:cNvPr id="15363" name="Picture 2" descr="Картинки по запрос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19125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ис. 2. Эпиболия (схема): 1 — микромеры; 2 — макромеры; 3 — бластоцель; 4 — эктодерма; 5 — энтодерма; 6 — бластопор. Гаструляция.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08963" cy="4718050"/>
          </a:xfrm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8313" y="5410200"/>
            <a:ext cx="8351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Эпиболия (схема): 1 — микромеры; 2 — макромеры; 3 — бластоцель; 4 — эктодерма; 5 — энтодерма; 6 — бластопор.</a:t>
            </a:r>
          </a:p>
        </p:txBody>
      </p:sp>
    </p:spTree>
    <p:extLst>
      <p:ext uri="{BB962C8B-B14F-4D97-AF65-F5344CB8AC3E}">
        <p14:creationId xmlns:p14="http://schemas.microsoft.com/office/powerpoint/2010/main" val="3523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764704"/>
            <a:ext cx="7416800" cy="591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079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60350"/>
            <a:ext cx="8229600" cy="640873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pPr>
              <a:buFont typeface="Wingdings" panose="05000000000000000000" pitchFamily="2" charset="2"/>
              <a:buNone/>
            </a:pPr>
            <a:endParaRPr lang="kk-KZ" dirty="0" smtClean="0"/>
          </a:p>
          <a:p>
            <a:pPr>
              <a:buFont typeface="Wingdings" panose="05000000000000000000" pitchFamily="2" charset="2"/>
              <a:buNone/>
            </a:pPr>
            <a:r>
              <a:rPr lang="kk-KZ" dirty="0" smtClean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kk-KZ" sz="1800" dirty="0" smtClean="0"/>
              <a:t>	</a:t>
            </a:r>
            <a:endParaRPr lang="en-US" sz="1800" dirty="0" smtClean="0"/>
          </a:p>
          <a:p>
            <a:pPr>
              <a:buFont typeface="Wingdings" panose="05000000000000000000" pitchFamily="2" charset="2"/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None/>
            </a:pPr>
            <a:r>
              <a:rPr lang="kk-KZ" sz="1800" dirty="0" smtClean="0"/>
              <a:t>А-нерв пластинкасы кезеңі, Б-нерв науашасы кезеңі, В-нерв түтігінің кезеңі, </a:t>
            </a:r>
            <a:r>
              <a:rPr lang="ru-RU" sz="1800" dirty="0" smtClean="0"/>
              <a:t>1-нерв </a:t>
            </a:r>
            <a:r>
              <a:rPr lang="ru-RU" sz="1800" dirty="0" err="1" smtClean="0"/>
              <a:t>науасы</a:t>
            </a:r>
            <a:r>
              <a:rPr lang="ru-RU" sz="1800" dirty="0" smtClean="0"/>
              <a:t>, 2-нерв б</a:t>
            </a:r>
            <a:r>
              <a:rPr lang="kk-KZ" sz="1800" dirty="0" smtClean="0"/>
              <a:t>ілекшелері (валик), </a:t>
            </a:r>
            <a:r>
              <a:rPr lang="ru-RU" sz="1800" dirty="0" smtClean="0"/>
              <a:t>3-тері </a:t>
            </a:r>
            <a:r>
              <a:rPr lang="ru-RU" sz="1800" dirty="0" err="1" smtClean="0"/>
              <a:t>энтодермасы</a:t>
            </a:r>
            <a:r>
              <a:rPr lang="ru-RU" sz="1800" dirty="0" smtClean="0"/>
              <a:t>, 4-хорда, 5-мезодерма </a:t>
            </a:r>
            <a:r>
              <a:rPr lang="ru-RU" sz="1800" dirty="0" err="1" smtClean="0"/>
              <a:t>сомиттері</a:t>
            </a:r>
            <a:r>
              <a:rPr lang="ru-RU" sz="1800" dirty="0" smtClean="0"/>
              <a:t>, 6-нерв </a:t>
            </a:r>
            <a:r>
              <a:rPr lang="ru-RU" sz="1800" dirty="0" err="1" smtClean="0"/>
              <a:t>айдаршасы</a:t>
            </a:r>
            <a:r>
              <a:rPr lang="ru-RU" sz="1800" dirty="0" smtClean="0"/>
              <a:t>, 7-нерв </a:t>
            </a:r>
            <a:r>
              <a:rPr lang="ru-RU" sz="1800" dirty="0" err="1" smtClean="0"/>
              <a:t>түтігі</a:t>
            </a:r>
            <a:r>
              <a:rPr lang="ru-RU" sz="1800" dirty="0" smtClean="0"/>
              <a:t>, 8-мехенхима, 9-энтодерма</a:t>
            </a:r>
          </a:p>
        </p:txBody>
      </p:sp>
      <p:pic>
        <p:nvPicPr>
          <p:cNvPr id="12292" name="Picture 2" descr="C:\Users\owner\Documents\Downloads\neural-tissue-neur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48680"/>
            <a:ext cx="778720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7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836712"/>
            <a:ext cx="7704856" cy="55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85180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Картинки по запрос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4235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4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878" y="260648"/>
            <a:ext cx="7886700" cy="109579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kk-KZ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Аналық және аталық құстардың жыныс органдары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pic>
        <p:nvPicPr>
          <p:cNvPr id="1026" name="Picture 2" descr="Картинки по запрос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534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kk-KZ" dirty="0" smtClean="0"/>
              <a:t>Полиспермия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99" t="54726" r="37844" b="9375"/>
          <a:stretch/>
        </p:blipFill>
        <p:spPr>
          <a:xfrm>
            <a:off x="731953" y="1122982"/>
            <a:ext cx="7680091" cy="54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82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15256" y="116632"/>
            <a:ext cx="8424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Спермотозоидтар андрогормондарды (</a:t>
            </a:r>
            <a:r>
              <a:rPr lang="en-US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II</a:t>
            </a:r>
            <a:r>
              <a:rPr lang="kk-KZ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бөліп шығарады. 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5" descr="опл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8823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509078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476672"/>
            <a:ext cx="7848872" cy="5729976"/>
          </a:xfrm>
        </p:spPr>
      </p:pic>
    </p:spTree>
    <p:extLst>
      <p:ext uri="{BB962C8B-B14F-4D97-AF65-F5344CB8AC3E}">
        <p14:creationId xmlns:p14="http://schemas.microsoft.com/office/powerpoint/2010/main" val="337110316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45262371"/>
              </p:ext>
            </p:extLst>
          </p:nvPr>
        </p:nvGraphicFramePr>
        <p:xfrm>
          <a:off x="107504" y="-603436"/>
          <a:ext cx="889248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9451"/>
          <a:stretch/>
        </p:blipFill>
        <p:spPr>
          <a:xfrm>
            <a:off x="3275790" y="3933056"/>
            <a:ext cx="2622176" cy="247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гнутая влево стрелка 9"/>
          <p:cNvSpPr/>
          <p:nvPr/>
        </p:nvSpPr>
        <p:spPr>
          <a:xfrm rot="20205946">
            <a:off x="1804987" y="3598069"/>
            <a:ext cx="766763" cy="2028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27653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2922" y="3529013"/>
            <a:ext cx="1098947" cy="193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0080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ytimg.com/vi/cIaUsMd8_LY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1770" r="22535" b="2088"/>
          <a:stretch/>
        </p:blipFill>
        <p:spPr bwMode="auto">
          <a:xfrm>
            <a:off x="4930582" y="1509016"/>
            <a:ext cx="3996992" cy="3800368"/>
          </a:xfrm>
          <a:prstGeom prst="rect">
            <a:avLst/>
          </a:prstGeom>
          <a:noFill/>
          <a:ln w="12700">
            <a:solidFill>
              <a:srgbClr val="4D130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тадия синкари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6" y="1478875"/>
            <a:ext cx="4357012" cy="3800366"/>
          </a:xfrm>
          <a:prstGeom prst="rect">
            <a:avLst/>
          </a:prstGeom>
          <a:noFill/>
          <a:ln w="12700">
            <a:solidFill>
              <a:srgbClr val="4D130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5835" y="2060848"/>
            <a:ext cx="88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996" y="3178368"/>
            <a:ext cx="166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2553" y="3613559"/>
            <a:ext cx="166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2782" y="210253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Бөлшектену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546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dbiol.ru/medbiol/genetic_sk/images/ris13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88" y="1844824"/>
            <a:ext cx="8715436" cy="4085435"/>
          </a:xfrm>
          <a:prstGeom prst="rect">
            <a:avLst/>
          </a:prstGeom>
          <a:noFill/>
          <a:ln w="12700">
            <a:solidFill>
              <a:srgbClr val="582A04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1844824"/>
            <a:ext cx="378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Слева – яйцо лягушки до оплодотворения;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справа – изменения  сразу после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6442" y="548680"/>
            <a:ext cx="7553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Ұрықтану</a:t>
            </a:r>
            <a:r>
              <a:rPr lang="ru-RU" sz="2800" b="1" dirty="0"/>
              <a:t> </a:t>
            </a:r>
            <a:r>
              <a:rPr lang="ru-RU" sz="2800" b="1" dirty="0" err="1"/>
              <a:t>кезіндегі</a:t>
            </a:r>
            <a:r>
              <a:rPr lang="ru-RU" sz="2800" b="1" dirty="0"/>
              <a:t> </a:t>
            </a:r>
            <a:r>
              <a:rPr lang="ru-RU" sz="2800" b="1" dirty="0" err="1"/>
              <a:t>ооплазмалық</a:t>
            </a:r>
            <a:r>
              <a:rPr lang="ru-RU" sz="2800" b="1" dirty="0"/>
              <a:t> сегрегация</a:t>
            </a:r>
          </a:p>
        </p:txBody>
      </p:sp>
    </p:spTree>
    <p:extLst>
      <p:ext uri="{BB962C8B-B14F-4D97-AF65-F5344CB8AC3E}">
        <p14:creationId xmlns:p14="http://schemas.microsoft.com/office/powerpoint/2010/main" val="33409316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.gendocs.ru/pars_docs/tw_refs/170/169974/169974_html_m715277d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2899" r="2756" b="1946"/>
          <a:stretch/>
        </p:blipFill>
        <p:spPr bwMode="auto">
          <a:xfrm>
            <a:off x="681068" y="391952"/>
            <a:ext cx="7704856" cy="5296497"/>
          </a:xfrm>
          <a:prstGeom prst="rect">
            <a:avLst/>
          </a:prstGeom>
          <a:noFill/>
          <a:ln w="12700">
            <a:solidFill>
              <a:srgbClr val="4D130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694581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жұм.кл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цитоплазмасы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жұм.кл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ядросы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жылтыр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фолликулярлы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эпителий; 5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сперматозоид басы;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сперматозоид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мойны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құйрығы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қабылдаушы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перивителлин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кеңістігі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11 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аталық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пронуклеус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12 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ұршығы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синкарион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5536" y="220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Ұрықтанудың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В.Г.Елисеев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2238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171</Words>
  <Application>Microsoft Office PowerPoint</Application>
  <PresentationFormat>Экран (4:3)</PresentationFormat>
  <Paragraphs>40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Ұрықтану</vt:lpstr>
      <vt:lpstr>Презентация PowerPoint</vt:lpstr>
      <vt:lpstr>Полиспермия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Морула (тұт ағашы)</vt:lpstr>
      <vt:lpstr>Презентация PowerPoint</vt:lpstr>
      <vt:lpstr>Презентация PowerPoint</vt:lpstr>
      <vt:lpstr>Презентация PowerPoint</vt:lpstr>
      <vt:lpstr>Деламинация нәтижесінде: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Аналық және аталық құстардың жыныс органдары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Дәлелді медицина  анықтамасы. Дәлелді медицинаның  даму тарихы. Клиникалық эпидемиология: анықтамасы, даму тарихы, негізгі принциптері және зерттеу әдістері.</dc:title>
  <dc:creator>123</dc:creator>
  <cp:lastModifiedBy>User</cp:lastModifiedBy>
  <cp:revision>107</cp:revision>
  <dcterms:created xsi:type="dcterms:W3CDTF">2013-09-15T03:35:41Z</dcterms:created>
  <dcterms:modified xsi:type="dcterms:W3CDTF">2021-08-19T17:24:06Z</dcterms:modified>
</cp:coreProperties>
</file>